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89" r:id="rId3"/>
    <p:sldId id="290" r:id="rId4"/>
    <p:sldId id="288" r:id="rId5"/>
    <p:sldId id="257" r:id="rId6"/>
    <p:sldId id="259" r:id="rId7"/>
    <p:sldId id="285" r:id="rId8"/>
    <p:sldId id="283" r:id="rId9"/>
    <p:sldId id="258" r:id="rId10"/>
    <p:sldId id="260" r:id="rId11"/>
    <p:sldId id="261" r:id="rId12"/>
    <p:sldId id="262" r:id="rId13"/>
    <p:sldId id="287" r:id="rId14"/>
    <p:sldId id="286" r:id="rId15"/>
    <p:sldId id="284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 varScale="1">
        <p:scale>
          <a:sx n="75" d="100"/>
          <a:sy n="75" d="100"/>
        </p:scale>
        <p:origin x="10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numbers.computation.free.fr/Constants/Pi/piramanuja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12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Two_women_operating_ENIAC.gif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hyperlink" Target="//upload.wikimedia.org/wikipedia/commons/9/9b/De-Te-We-mp3h0651.jpg" TargetMode="External"/><Relationship Id="rId9" Type="http://schemas.openxmlformats.org/officeDocument/2006/relationships/hyperlink" Target="http://www.hp.com/hpinfo/newsroom/press_kits/2007/mobility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Physics</a:t>
            </a:r>
            <a:br>
              <a:rPr lang="en-US" dirty="0" smtClean="0"/>
            </a:br>
            <a:r>
              <a:rPr lang="en-US" dirty="0" smtClean="0"/>
              <a:t>(Lecture 1)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PHY4061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Buffon’s needle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98472"/>
            <a:ext cx="8229600" cy="4525963"/>
          </a:xfrm>
        </p:spPr>
        <p:txBody>
          <a:bodyPr/>
          <a:lstStyle/>
          <a:p>
            <a:r>
              <a:rPr lang="en-US" dirty="0" smtClean="0"/>
              <a:t>Buffon's needle problem is a question first posed in the 18th century by Georges-Louis Leclerc, Comte de Buffon:</a:t>
            </a:r>
          </a:p>
          <a:p>
            <a:r>
              <a:rPr lang="en-US" dirty="0" smtClean="0"/>
              <a:t>Suppose we have a floor made of parallel strips of wood, each the same width, and we drop a needle onto the floor. What is the probability that the needle will lie across a line between two strips? When l&lt;t,</a:t>
            </a:r>
            <a:endParaRPr lang="en-US" dirty="0"/>
          </a:p>
        </p:txBody>
      </p:sp>
      <p:pic>
        <p:nvPicPr>
          <p:cNvPr id="4098" name="Picture 2" descr="http://upload.wikimedia.org/wikipedia/commons/f/f6/Buffon_need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59" y="5221050"/>
            <a:ext cx="20955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 = \int_{\theta=0}^{\frac{\pi}{2}} \int_{x=0}^{(l/2)\sin\theta}  \frac{4}{t\pi}\,dx\,d\theta = \frac{2 l}{t\pi}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6159893" cy="9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of Buffon’s Needle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1901, Italian mathematician Mario </a:t>
            </a:r>
            <a:r>
              <a:rPr lang="en-US" dirty="0" err="1" smtClean="0"/>
              <a:t>Lazzarini</a:t>
            </a:r>
            <a:r>
              <a:rPr lang="en-US" dirty="0" smtClean="0"/>
              <a:t> performed the Buffon's needle experiment. Tossing a needle 3408 times, he obtained the well-known estimate 355/113 for π, which is a very accurate value, differing from π by no more than 3×10</a:t>
            </a:r>
            <a:r>
              <a:rPr lang="en-US" baseline="30000" dirty="0" smtClean="0"/>
              <a:t>−7</a:t>
            </a:r>
            <a:r>
              <a:rPr lang="en-US" dirty="0" smtClean="0"/>
              <a:t>. (l/t = 5:6)</a:t>
            </a:r>
          </a:p>
          <a:p>
            <a:r>
              <a:rPr lang="en-US" dirty="0" smtClean="0"/>
              <a:t>That’s a Cheat! Why?</a:t>
            </a:r>
          </a:p>
          <a:p>
            <a:pPr lvl="1"/>
            <a:r>
              <a:rPr lang="en-US" dirty="0" smtClean="0"/>
              <a:t>355/113 = 5/3 · 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x, x</a:t>
            </a:r>
            <a:r>
              <a:rPr lang="en-US" dirty="0" smtClean="0"/>
              <a:t> = 113</a:t>
            </a:r>
            <a:r>
              <a:rPr lang="en-US" i="1" dirty="0" smtClean="0"/>
              <a:t>n</a:t>
            </a:r>
            <a:r>
              <a:rPr lang="en-US" dirty="0" smtClean="0"/>
              <a:t>/213</a:t>
            </a:r>
            <a:endParaRPr lang="en-US" i="1" dirty="0" smtClean="0"/>
          </a:p>
          <a:p>
            <a:pPr lvl="1"/>
            <a:r>
              <a:rPr lang="en-US" dirty="0" smtClean="0"/>
              <a:t>3408 = 213 · 16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simulation of Pi using Monte Carlo method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Dart game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Generate a pair of random coordinates (x, y), with -1&lt;</a:t>
            </a:r>
            <a:r>
              <a:rPr lang="en-US" dirty="0" err="1" smtClean="0"/>
              <a:t>x,y</a:t>
            </a:r>
            <a:r>
              <a:rPr lang="en-US" dirty="0" smtClean="0"/>
              <a:t>&lt;1</a:t>
            </a:r>
          </a:p>
          <a:p>
            <a:pPr lvl="1"/>
            <a:r>
              <a:rPr lang="en-US" dirty="0" smtClean="0"/>
              <a:t>Calculate the distance from the origin to the point.</a:t>
            </a:r>
          </a:p>
          <a:p>
            <a:pPr lvl="1"/>
            <a:r>
              <a:rPr lang="en-US" dirty="0" smtClean="0"/>
              <a:t>Keep the count of the number of darts in circle and number of darts in square.</a:t>
            </a:r>
            <a:endParaRPr lang="en-US" dirty="0"/>
          </a:p>
        </p:txBody>
      </p:sp>
      <p:pic>
        <p:nvPicPr>
          <p:cNvPr id="5122" name="Picture 2" descr="http://polymer.bu.edu/java/java/montepi/fi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797"/>
          <a:stretch/>
        </p:blipFill>
        <p:spPr bwMode="auto">
          <a:xfrm>
            <a:off x="1403648" y="2055117"/>
            <a:ext cx="1704975" cy="17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035860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Pi = 4 x (Number of Darts in Circle) / (Number of Darts in Square)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Ramanujan type formulae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Indian mathematician, </a:t>
            </a:r>
            <a:r>
              <a:rPr lang="en-US" dirty="0" err="1"/>
              <a:t>Srinivasa</a:t>
            </a:r>
            <a:r>
              <a:rPr lang="en-US" dirty="0"/>
              <a:t> Ramanujan </a:t>
            </a:r>
            <a:r>
              <a:rPr lang="en-US" dirty="0" smtClean="0"/>
              <a:t>(1914)</a:t>
            </a:r>
          </a:p>
          <a:p>
            <a:pPr lvl="1"/>
            <a:r>
              <a:rPr lang="en-US" dirty="0" smtClean="0"/>
              <a:t> published </a:t>
            </a:r>
            <a:r>
              <a:rPr lang="en-US" dirty="0"/>
              <a:t>a set of 14 new </a:t>
            </a:r>
            <a:r>
              <a:rPr lang="en-US" dirty="0" smtClean="0"/>
              <a:t>formulae</a:t>
            </a:r>
          </a:p>
          <a:p>
            <a:pPr lvl="1"/>
            <a:r>
              <a:rPr lang="en-US" dirty="0" smtClean="0"/>
              <a:t>One is very famous: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Each term adds about 8 digits to the result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S. Ramanujan, </a:t>
            </a:r>
            <a:r>
              <a:rPr lang="en-US" i="1" dirty="0"/>
              <a:t>Modular equations and approximations to </a:t>
            </a:r>
            <a:r>
              <a:rPr lang="en-US" dirty="0"/>
              <a:t>p, Quart. J. Pure Appl. Math., (1914)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26704" r="40903" b="62690"/>
          <a:stretch/>
        </p:blipFill>
        <p:spPr bwMode="auto">
          <a:xfrm>
            <a:off x="2123728" y="3717033"/>
            <a:ext cx="3620848" cy="9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Record of computation with the Ramanujan like formulae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1985 </a:t>
            </a:r>
            <a:r>
              <a:rPr lang="en-US" dirty="0"/>
              <a:t>: Gosper found 17,500,000 decimal </a:t>
            </a:r>
            <a:r>
              <a:rPr lang="en-US" dirty="0" smtClean="0"/>
              <a:t>digits.</a:t>
            </a:r>
            <a:endParaRPr lang="en-US" dirty="0"/>
          </a:p>
          <a:p>
            <a:r>
              <a:rPr lang="en-US" dirty="0"/>
              <a:t>1994 : The </a:t>
            </a:r>
            <a:r>
              <a:rPr lang="en-US" dirty="0" err="1"/>
              <a:t>Chudnovsky</a:t>
            </a:r>
            <a:r>
              <a:rPr lang="en-US" dirty="0"/>
              <a:t> brothers found 4,044,000,000 digits with their formula.</a:t>
            </a:r>
          </a:p>
          <a:p>
            <a:pPr lvl="1"/>
            <a:r>
              <a:rPr lang="en-US" dirty="0"/>
              <a:t>D. V. </a:t>
            </a:r>
            <a:r>
              <a:rPr lang="en-US" dirty="0" err="1"/>
              <a:t>Chudnovsky</a:t>
            </a:r>
            <a:r>
              <a:rPr lang="en-US" dirty="0"/>
              <a:t> and G. V. </a:t>
            </a:r>
            <a:r>
              <a:rPr lang="en-US" dirty="0" err="1"/>
              <a:t>Chudnovsky</a:t>
            </a:r>
            <a:r>
              <a:rPr lang="en-US" dirty="0"/>
              <a:t>, </a:t>
            </a:r>
            <a:r>
              <a:rPr lang="en-US" i="1" dirty="0"/>
              <a:t>Approximations and complex multiplication according to Ramanujan</a:t>
            </a:r>
            <a:r>
              <a:rPr lang="en-US" dirty="0"/>
              <a:t>, in </a:t>
            </a:r>
            <a:r>
              <a:rPr lang="en-US" i="1" dirty="0"/>
              <a:t>Ramanujan Revisited</a:t>
            </a:r>
            <a:r>
              <a:rPr lang="en-US" dirty="0"/>
              <a:t>, Academic Press Inc., Boston, (1988), p. 375-396 &amp; p. 468-472.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numbers.computation.free.fr/Constants/Pi/piramanujan.html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vs. Experiment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difference between computation and experiment?</a:t>
            </a:r>
          </a:p>
          <a:p>
            <a:r>
              <a:rPr lang="en-US" dirty="0" smtClean="0"/>
              <a:t>Quantum computing, quantum simulation, quantum optics.</a:t>
            </a:r>
          </a:p>
          <a:p>
            <a:r>
              <a:rPr lang="en-US" dirty="0" smtClean="0"/>
              <a:t>Is monte Carlo a simulation or an experiment?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There is no exact analytical solution for a many-body </a:t>
            </a:r>
            <a:r>
              <a:rPr lang="en-US" dirty="0" smtClean="0"/>
              <a:t>problem</a:t>
            </a:r>
            <a:r>
              <a:rPr lang="zh-CN" altLang="en-US" dirty="0" smtClean="0"/>
              <a:t>！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a two-body problem can be solved analytically. </a:t>
            </a:r>
            <a:endParaRPr lang="en-US" dirty="0" smtClean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general methods for many-body problems involve approximations with uncontrolled </a:t>
            </a:r>
            <a:r>
              <a:rPr lang="en-US" dirty="0" smtClean="0"/>
              <a:t>errors</a:t>
            </a:r>
            <a:r>
              <a:rPr lang="zh-CN" altLang="en-US" dirty="0" smtClean="0"/>
              <a:t>！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img5.douban.com/lpic/s2768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26" y="1772816"/>
            <a:ext cx="28860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Uncontrolled approximations always breakdown somewhere. </a:t>
            </a:r>
            <a:endParaRPr lang="en-US" dirty="0" smtClean="0"/>
          </a:p>
          <a:p>
            <a:pPr lvl="1"/>
            <a:r>
              <a:rPr lang="en-US" dirty="0" smtClean="0"/>
              <a:t>test </a:t>
            </a:r>
            <a:r>
              <a:rPr lang="en-US" dirty="0"/>
              <a:t>out or benchmark, approximate methods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find their range of validity. </a:t>
            </a:r>
            <a:endParaRPr lang="en-US" dirty="0" smtClean="0"/>
          </a:p>
          <a:p>
            <a:pPr lvl="1"/>
            <a:r>
              <a:rPr lang="en-US" dirty="0" smtClean="0"/>
              <a:t>exactness </a:t>
            </a:r>
            <a:r>
              <a:rPr lang="en-US" dirty="0"/>
              <a:t>of simulation is very </a:t>
            </a:r>
            <a:r>
              <a:rPr lang="en-US" dirty="0" smtClean="0"/>
              <a:t>important!</a:t>
            </a:r>
          </a:p>
          <a:p>
            <a:pPr lvl="1"/>
            <a:r>
              <a:rPr lang="en-US" dirty="0" smtClean="0"/>
              <a:t> otherwise, wasting </a:t>
            </a:r>
            <a:r>
              <a:rPr lang="en-US" dirty="0"/>
              <a:t>computer and human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is the role of theory today? Why not just measure properties in the lab? </a:t>
            </a:r>
            <a:endParaRPr lang="en-US" dirty="0" smtClean="0"/>
          </a:p>
          <a:p>
            <a:pPr lvl="1"/>
            <a:r>
              <a:rPr lang="en-US" dirty="0" smtClean="0"/>
              <a:t>reliable </a:t>
            </a:r>
            <a:r>
              <a:rPr lang="en-US" dirty="0"/>
              <a:t>predictions when experiments are </a:t>
            </a:r>
            <a:endParaRPr lang="en-US" dirty="0" smtClean="0"/>
          </a:p>
          <a:p>
            <a:pPr lvl="2"/>
            <a:r>
              <a:rPr lang="en-US" dirty="0" smtClean="0"/>
              <a:t>not </a:t>
            </a:r>
            <a:r>
              <a:rPr lang="en-US" dirty="0"/>
              <a:t>possible or very difficult, or very expensive. </a:t>
            </a:r>
            <a:endParaRPr lang="en-US" dirty="0" smtClean="0"/>
          </a:p>
          <a:p>
            <a:pPr lvl="2"/>
            <a:r>
              <a:rPr lang="en-US" dirty="0" smtClean="0"/>
              <a:t>Some </a:t>
            </a:r>
            <a:r>
              <a:rPr lang="en-US" dirty="0"/>
              <a:t>examples: materials phase transitions under extremely high pressure, nuclear reaction, car collision, etc. </a:t>
            </a:r>
            <a:r>
              <a:rPr lang="en-US" dirty="0" smtClean="0"/>
              <a:t>Accurate electronic properties can be difficult to obtain experimentally and easy to obtain </a:t>
            </a:r>
            <a:r>
              <a:rPr lang="en-US" dirty="0" smtClean="0"/>
              <a:t>by computation.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</a:t>
            </a:r>
            <a:r>
              <a:rPr lang="en-US" dirty="0" smtClean="0"/>
              <a:t>nteresting </a:t>
            </a:r>
            <a:r>
              <a:rPr lang="en-US" dirty="0"/>
              <a:t>to study artificial models to gain insight into the limitations of theory.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example: how do phase transitions change in going from 2 to 3 to 4 dimensions?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98"/>
            <a:ext cx="8229600" cy="1143000"/>
          </a:xfrm>
        </p:spPr>
        <p:txBody>
          <a:bodyPr/>
          <a:lstStyle/>
          <a:p>
            <a:r>
              <a:rPr lang="en-US" dirty="0"/>
              <a:t>Assessment Scheme 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025293"/>
              </p:ext>
            </p:extLst>
          </p:nvPr>
        </p:nvGraphicFramePr>
        <p:xfrm>
          <a:off x="683568" y="908720"/>
          <a:ext cx="7800736" cy="57651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90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1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89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Component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Description</a:t>
                      </a:r>
                      <a:endParaRPr lang="en-US" sz="2000" b="1" kern="100" dirty="0">
                        <a:effectLst/>
                        <a:latin typeface="+mj-lt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+mj-lt"/>
                        </a:rPr>
                        <a:t>Weight</a:t>
                      </a:r>
                      <a:endParaRPr lang="en-US" sz="2000" kern="10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239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Homework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The </a:t>
                      </a:r>
                      <a:r>
                        <a:rPr lang="en-US" sz="2000" kern="100" dirty="0">
                          <a:effectLst/>
                          <a:latin typeface="+mj-lt"/>
                        </a:rPr>
                        <a:t>homework will be graded by the </a:t>
                      </a:r>
                      <a:r>
                        <a:rPr lang="en-US" sz="2000" kern="100" dirty="0" smtClean="0">
                          <a:effectLst/>
                          <a:latin typeface="+mj-lt"/>
                        </a:rPr>
                        <a:t>TA </a:t>
                      </a:r>
                      <a:r>
                        <a:rPr lang="en-US" sz="2000" kern="100" dirty="0">
                          <a:effectLst/>
                          <a:latin typeface="+mj-lt"/>
                        </a:rPr>
                        <a:t>and the graded homework will be returned to you. If you have enquiries concerning the grading, please feel free to contact me or the </a:t>
                      </a:r>
                      <a:r>
                        <a:rPr lang="en-US" sz="2000" kern="100" dirty="0" err="1">
                          <a:effectLst/>
                          <a:latin typeface="+mj-lt"/>
                        </a:rPr>
                        <a:t>TAs</a:t>
                      </a:r>
                      <a:r>
                        <a:rPr lang="en-US" sz="2000" kern="100" dirty="0" err="1" smtClean="0">
                          <a:effectLst/>
                          <a:latin typeface="+mj-lt"/>
                        </a:rPr>
                        <a:t>.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10%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21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Project </a:t>
                      </a:r>
                      <a:r>
                        <a:rPr lang="en-US" sz="2000" kern="100" dirty="0">
                          <a:effectLst/>
                          <a:latin typeface="+mj-lt"/>
                        </a:rPr>
                        <a:t>A  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Individual </a:t>
                      </a:r>
                      <a:r>
                        <a:rPr lang="en-US" sz="2000" kern="100" dirty="0">
                          <a:effectLst/>
                          <a:latin typeface="+mj-lt"/>
                        </a:rPr>
                        <a:t>project. Including the program, </a:t>
                      </a:r>
                      <a:r>
                        <a:rPr lang="en-US" sz="2000" kern="100" dirty="0" smtClean="0">
                          <a:effectLst/>
                          <a:latin typeface="+mj-lt"/>
                        </a:rPr>
                        <a:t>outputs</a:t>
                      </a:r>
                      <a:r>
                        <a:rPr lang="en-US" sz="2000" kern="100" dirty="0" smtClean="0">
                          <a:effectLst/>
                          <a:latin typeface="+mj-lt"/>
                        </a:rPr>
                        <a:t>. Structure</a:t>
                      </a:r>
                      <a:r>
                        <a:rPr lang="en-US" sz="2000" kern="100" baseline="0" dirty="0" smtClean="0">
                          <a:effectLst/>
                          <a:latin typeface="+mj-lt"/>
                        </a:rPr>
                        <a:t> optimization of a many body system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40%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2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Project </a:t>
                      </a:r>
                      <a:r>
                        <a:rPr lang="en-US" sz="2000" kern="100" dirty="0">
                          <a:effectLst/>
                          <a:latin typeface="+mj-lt"/>
                        </a:rPr>
                        <a:t>B and </a:t>
                      </a:r>
                      <a:r>
                        <a:rPr lang="en-US" sz="2000" kern="100" dirty="0" smtClean="0">
                          <a:effectLst/>
                          <a:latin typeface="+mj-lt"/>
                        </a:rPr>
                        <a:t>presentation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Individual</a:t>
                      </a:r>
                      <a:r>
                        <a:rPr lang="en-US" sz="2000" kern="100" baseline="0" dirty="0" smtClean="0">
                          <a:effectLst/>
                          <a:latin typeface="+mj-lt"/>
                        </a:rPr>
                        <a:t> p</a:t>
                      </a:r>
                      <a:r>
                        <a:rPr lang="en-US" sz="2000" kern="100" dirty="0" smtClean="0">
                          <a:effectLst/>
                          <a:latin typeface="+mj-lt"/>
                        </a:rPr>
                        <a:t>roject</a:t>
                      </a:r>
                      <a:r>
                        <a:rPr lang="en-US" sz="2000" kern="100" dirty="0">
                          <a:effectLst/>
                          <a:latin typeface="+mj-lt"/>
                        </a:rPr>
                        <a:t>. Including program, </a:t>
                      </a:r>
                      <a:r>
                        <a:rPr lang="en-US" sz="2000" kern="100" dirty="0" smtClean="0">
                          <a:effectLst/>
                          <a:latin typeface="+mj-lt"/>
                        </a:rPr>
                        <a:t>outputs, in-class presentation, and a </a:t>
                      </a:r>
                      <a:r>
                        <a:rPr lang="en-US" sz="2000" kern="100" dirty="0" smtClean="0">
                          <a:effectLst/>
                          <a:latin typeface="+mj-lt"/>
                        </a:rPr>
                        <a:t>report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  <a:ea typeface="PMingLiU"/>
                        </a:rPr>
                        <a:t>Monte</a:t>
                      </a:r>
                      <a:r>
                        <a:rPr lang="en-US" sz="2000" kern="100" baseline="0" dirty="0" smtClean="0">
                          <a:effectLst/>
                          <a:latin typeface="+mj-lt"/>
                          <a:ea typeface="PMingLiU"/>
                        </a:rPr>
                        <a:t> Carlo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30%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22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  <a:ea typeface="PMingLiU"/>
                        </a:rPr>
                        <a:t>Project C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  <a:ea typeface="PMingLiU"/>
                        </a:rPr>
                        <a:t>Individual project.</a:t>
                      </a:r>
                      <a:r>
                        <a:rPr lang="en-US" sz="2000" kern="100" baseline="0" dirty="0" smtClean="0">
                          <a:effectLst/>
                          <a:latin typeface="+mj-lt"/>
                          <a:ea typeface="PMingLiU"/>
                        </a:rPr>
                        <a:t> Including the program and outputs. Machine learning project.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  <a:ea typeface="PMingLiU"/>
                        </a:rPr>
                        <a:t>5%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788025903"/>
                  </a:ext>
                </a:extLst>
              </a:tr>
              <a:tr h="98834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class presentation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Class activity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one </a:t>
                      </a:r>
                      <a:r>
                        <a:rPr lang="en-US" sz="2000" kern="100" dirty="0">
                          <a:effectLst/>
                          <a:latin typeface="+mj-lt"/>
                        </a:rPr>
                        <a:t>topic in </a:t>
                      </a:r>
                      <a:r>
                        <a:rPr lang="en-US" sz="2000" kern="100" dirty="0" smtClean="0">
                          <a:effectLst/>
                          <a:latin typeface="+mj-lt"/>
                        </a:rPr>
                        <a:t>computational physics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Answering important questions, pointing out errors</a:t>
                      </a:r>
                      <a:r>
                        <a:rPr lang="en-US" sz="2000" kern="100" baseline="0" dirty="0" smtClean="0">
                          <a:effectLst/>
                          <a:latin typeface="+mj-lt"/>
                        </a:rPr>
                        <a:t> in lectures, class attendance.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10%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j-lt"/>
                        </a:rPr>
                        <a:t>5%</a:t>
                      </a:r>
                      <a:endParaRPr lang="en-US" sz="2000" kern="100" dirty="0">
                        <a:effectLst/>
                        <a:latin typeface="+mj-lt"/>
                        <a:ea typeface="PMingLiU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6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easy </a:t>
            </a:r>
            <a:r>
              <a:rPr lang="en-US" dirty="0"/>
              <a:t>to do, even for very complex systems; </a:t>
            </a:r>
            <a:endParaRPr lang="en-US" dirty="0" smtClean="0"/>
          </a:p>
          <a:p>
            <a:pPr lvl="0"/>
            <a:r>
              <a:rPr lang="en-US" dirty="0" smtClean="0"/>
              <a:t>their </a:t>
            </a:r>
            <a:r>
              <a:rPr lang="en-US" dirty="0"/>
              <a:t>complexity is no worse than the complexity of the physical description. </a:t>
            </a:r>
            <a:endParaRPr lang="en-US" dirty="0" smtClean="0"/>
          </a:p>
          <a:p>
            <a:pPr lvl="1"/>
            <a:r>
              <a:rPr lang="en-US" dirty="0" smtClean="0"/>
              <a:t>purely </a:t>
            </a:r>
            <a:r>
              <a:rPr lang="en-US" dirty="0"/>
              <a:t>theoretical approaches typically are applicable only to very simplified models. </a:t>
            </a:r>
            <a:endParaRPr lang="en-US" dirty="0" smtClean="0"/>
          </a:p>
          <a:p>
            <a:pPr lvl="1"/>
            <a:r>
              <a:rPr lang="en-US" dirty="0" smtClean="0"/>
              <a:t>Simulations </a:t>
            </a:r>
            <a:r>
              <a:rPr lang="en-US" dirty="0"/>
              <a:t>are good for learning about a system and to get a good idea of what is going 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they are a good black box for non-experts since one does not have to master a particular theory to understand the input and output of a simulation.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Simulations scale up with the increase of computer power. The earliest simulations involved 32 particles; now one can do millions of particles (or more!). </a:t>
            </a:r>
          </a:p>
          <a:p>
            <a:endParaRPr lang="en-US" dirty="0"/>
          </a:p>
        </p:txBody>
      </p:sp>
      <p:pic>
        <p:nvPicPr>
          <p:cNvPr id="2050" name="Picture 2" descr="http://www.wag.caltech.edu/multiscale/multiscale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91498"/>
            <a:ext cx="6282013" cy="365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third way of doing science, comparable to theory and experiment.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imulations </a:t>
            </a:r>
            <a:r>
              <a:rPr lang="en-US" dirty="0"/>
              <a:t>do have both theoretical and experimental aspects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Simulations have become so important that all scientists should learn its fundamentals.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applied applications even outside of physical </a:t>
            </a:r>
            <a:r>
              <a:rPr lang="en-US" dirty="0" smtClean="0"/>
              <a:t>science!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simulated annealing for optimization, </a:t>
            </a:r>
            <a:endParaRPr lang="en-US" dirty="0" smtClean="0"/>
          </a:p>
          <a:p>
            <a:pPr lvl="1"/>
            <a:r>
              <a:rPr lang="en-US" dirty="0" smtClean="0"/>
              <a:t>simulations </a:t>
            </a:r>
            <a:r>
              <a:rPr lang="en-US" dirty="0"/>
              <a:t>of world wide web and internet, </a:t>
            </a:r>
            <a:endParaRPr lang="en-US" dirty="0" smtClean="0"/>
          </a:p>
          <a:p>
            <a:pPr lvl="1"/>
            <a:r>
              <a:rPr lang="en-US" dirty="0" smtClean="0"/>
              <a:t>simulations </a:t>
            </a:r>
            <a:r>
              <a:rPr lang="en-US" dirty="0"/>
              <a:t>of </a:t>
            </a:r>
            <a:r>
              <a:rPr lang="en-US" dirty="0" smtClean="0"/>
              <a:t>finance.</a:t>
            </a:r>
          </a:p>
          <a:p>
            <a:r>
              <a:rPr lang="en-US" dirty="0" smtClean="0"/>
              <a:t>The </a:t>
            </a:r>
            <a:r>
              <a:rPr lang="en-US" dirty="0"/>
              <a:t>literature on simulation is quickly expanding but comprehensive textbooks are non-existent. 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interesting techniques have not yet been invented or tried.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rapid pace of hardware developments </a:t>
            </a:r>
            <a:r>
              <a:rPr lang="en-US" dirty="0" smtClean="0"/>
              <a:t>=&gt; </a:t>
            </a:r>
            <a:r>
              <a:rPr lang="en-US" dirty="0"/>
              <a:t>a lot of problems can be solved with </a:t>
            </a:r>
            <a:r>
              <a:rPr lang="en-US" dirty="0" smtClean="0"/>
              <a:t>brutal </a:t>
            </a:r>
            <a:r>
              <a:rPr lang="en-US" dirty="0"/>
              <a:t>force techniques </a:t>
            </a:r>
            <a:r>
              <a:rPr lang="en-US" dirty="0" smtClean="0"/>
              <a:t>=&gt; less </a:t>
            </a:r>
            <a:r>
              <a:rPr lang="en-US" dirty="0"/>
              <a:t>development of clever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plenty </a:t>
            </a:r>
            <a:r>
              <a:rPr lang="en-US" dirty="0"/>
              <a:t>of opportunities for students to make important advancements.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Computer Simulation vs. Computer modeling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Simulation: </a:t>
            </a:r>
            <a:endParaRPr lang="en-US" dirty="0" smtClean="0"/>
          </a:p>
          <a:p>
            <a:pPr lvl="1"/>
            <a:r>
              <a:rPr lang="en-US" dirty="0" smtClean="0"/>
              <a:t>Assume: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the Hamiltonian is given from experiment (for example the non-relativistic </a:t>
            </a:r>
            <a:r>
              <a:rPr lang="en-US" dirty="0" smtClean="0"/>
              <a:t>Schrodinger </a:t>
            </a:r>
            <a:r>
              <a:rPr lang="en-US" dirty="0"/>
              <a:t>equation with coulomb interactions). </a:t>
            </a:r>
            <a:endParaRPr lang="en-US" dirty="0" smtClean="0"/>
          </a:p>
          <a:p>
            <a:pPr lvl="2"/>
            <a:r>
              <a:rPr lang="en-US" dirty="0" smtClean="0"/>
              <a:t>Most </a:t>
            </a:r>
            <a:r>
              <a:rPr lang="en-US" dirty="0"/>
              <a:t>of the basic equations in condensed matter physics are all well-known. </a:t>
            </a:r>
            <a:endParaRPr lang="en-US" dirty="0" smtClean="0"/>
          </a:p>
          <a:p>
            <a:pPr lvl="2"/>
            <a:r>
              <a:rPr lang="en-US" dirty="0" smtClean="0"/>
              <a:t>It </a:t>
            </a:r>
            <a:r>
              <a:rPr lang="en-US" dirty="0"/>
              <a:t>is just a question of working out the details. </a:t>
            </a:r>
            <a:endParaRPr lang="en-US" dirty="0" smtClean="0"/>
          </a:p>
          <a:p>
            <a:pPr lvl="2"/>
            <a:r>
              <a:rPr lang="en-US" dirty="0" smtClean="0"/>
              <a:t>What </a:t>
            </a:r>
            <a:r>
              <a:rPr lang="en-US" dirty="0"/>
              <a:t>properties of a many-body system can we calculate without making any uncontrolled approximations? </a:t>
            </a:r>
            <a:endParaRPr lang="en-US" dirty="0" smtClean="0"/>
          </a:p>
          <a:p>
            <a:pPr lvl="2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simulation expert is essentially an applied </a:t>
            </a:r>
            <a:r>
              <a:rPr lang="en-US" dirty="0" smtClean="0"/>
              <a:t>mathematician? </a:t>
            </a:r>
          </a:p>
          <a:p>
            <a:pPr lvl="2"/>
            <a:r>
              <a:rPr lang="en-US" dirty="0" smtClean="0"/>
              <a:t>No! </a:t>
            </a:r>
          </a:p>
          <a:p>
            <a:pPr lvl="2"/>
            <a:r>
              <a:rPr lang="en-US" dirty="0" smtClean="0"/>
              <a:t>physics </a:t>
            </a:r>
            <a:r>
              <a:rPr lang="en-US" dirty="0"/>
              <a:t>knowledge and intuition to figure out which simulations to do, which properties to measure etc., </a:t>
            </a:r>
            <a:endParaRPr lang="en-US" dirty="0" smtClean="0"/>
          </a:p>
          <a:p>
            <a:pPr lvl="2"/>
            <a:r>
              <a:rPr lang="en-US" dirty="0" smtClean="0"/>
              <a:t>just </a:t>
            </a:r>
            <a:r>
              <a:rPr lang="en-US" dirty="0"/>
              <a:t>like an experimentalist needs to do more than read the output of the apparatus. </a:t>
            </a:r>
          </a:p>
        </p:txBody>
      </p:sp>
    </p:spTree>
    <p:extLst>
      <p:ext uri="{BB962C8B-B14F-4D97-AF65-F5344CB8AC3E}">
        <p14:creationId xmlns:p14="http://schemas.microsoft.com/office/powerpoint/2010/main" val="21885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Computer Simulation vs. Computer modeling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Modeling: </a:t>
            </a:r>
            <a:endParaRPr lang="en-US" dirty="0" smtClean="0"/>
          </a:p>
          <a:p>
            <a:pPr lvl="1"/>
            <a:r>
              <a:rPr lang="en-US" dirty="0" smtClean="0"/>
              <a:t>allowed </a:t>
            </a:r>
            <a:r>
              <a:rPr lang="en-US" dirty="0"/>
              <a:t>to invent new equations and algorithms to describe some physical system.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nvent </a:t>
            </a:r>
            <a:r>
              <a:rPr lang="en-US" dirty="0"/>
              <a:t>a fictitious model with some dynamics that is easy to do on a computer and do systematic studies of the properties of the model. </a:t>
            </a:r>
            <a:endParaRPr lang="en-US" dirty="0" smtClean="0"/>
          </a:p>
          <a:p>
            <a:pPr lvl="1"/>
            <a:r>
              <a:rPr lang="en-US" dirty="0" smtClean="0"/>
              <a:t>might </a:t>
            </a:r>
            <a:r>
              <a:rPr lang="en-US" dirty="0"/>
              <a:t>investigate whether some physical systems are described by the model. </a:t>
            </a:r>
            <a:endParaRPr lang="en-US" dirty="0" smtClean="0"/>
          </a:p>
          <a:p>
            <a:pPr lvl="1"/>
            <a:r>
              <a:rPr lang="en-US" dirty="0" smtClean="0"/>
              <a:t>Clearly </a:t>
            </a:r>
            <a:r>
              <a:rPr lang="en-US" dirty="0"/>
              <a:t>this approach is warranted in such fields as economics, ecology, biology ... </a:t>
            </a:r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the "correct" underlying description has not always been worked </a:t>
            </a:r>
            <a:r>
              <a:rPr lang="en-US" dirty="0" smtClean="0"/>
              <a:t>out…</a:t>
            </a:r>
          </a:p>
          <a:p>
            <a:r>
              <a:rPr lang="en-US" dirty="0" smtClean="0"/>
              <a:t>Simulation or modeling?</a:t>
            </a:r>
          </a:p>
          <a:p>
            <a:pPr lvl="1"/>
            <a:r>
              <a:rPr lang="en-US" dirty="0" smtClean="0"/>
              <a:t>The movie “The Matrix”</a:t>
            </a:r>
          </a:p>
          <a:p>
            <a:pPr lvl="1"/>
            <a:r>
              <a:rPr lang="en-US" dirty="0" smtClean="0"/>
              <a:t>Are we in a simulation or modeling?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upload.wikimedia.org/wikipedia/en/c/c1/The_Matrix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59687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in this course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The theoretical (mathematical) underpinnings of simulation. </a:t>
            </a:r>
          </a:p>
          <a:p>
            <a:endParaRPr lang="en-US" dirty="0" smtClean="0">
              <a:effectLst/>
            </a:endParaRPr>
          </a:p>
          <a:p>
            <a:pPr lvl="1"/>
            <a:r>
              <a:rPr lang="en-US" dirty="0"/>
              <a:t>We must understand all the approximations and errors since we want to control all of the errors. </a:t>
            </a:r>
          </a:p>
          <a:p>
            <a:pPr lvl="1"/>
            <a:r>
              <a:rPr lang="en-US" dirty="0"/>
              <a:t>The generic problems with simulations.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fundamental </a:t>
            </a:r>
            <a:r>
              <a:rPr lang="en-US" dirty="0" smtClean="0"/>
              <a:t>problem: </a:t>
            </a:r>
            <a:r>
              <a:rPr lang="en-US" dirty="0"/>
              <a:t>computer time is </a:t>
            </a:r>
            <a:r>
              <a:rPr lang="en-US" dirty="0" smtClean="0"/>
              <a:t>limited!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particles and </a:t>
            </a:r>
            <a:r>
              <a:rPr lang="en-US" dirty="0" smtClean="0"/>
              <a:t>the total </a:t>
            </a:r>
            <a:r>
              <a:rPr lang="en-US" dirty="0"/>
              <a:t>length of the simulation are much smaller and shorter than the real world. </a:t>
            </a:r>
            <a:endParaRPr lang="en-US" dirty="0" smtClean="0"/>
          </a:p>
          <a:p>
            <a:pPr lvl="2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simulation results have statistical </a:t>
            </a:r>
            <a:r>
              <a:rPr lang="en-US" dirty="0" smtClean="0"/>
              <a:t>errors. </a:t>
            </a:r>
          </a:p>
          <a:p>
            <a:pPr lvl="3"/>
            <a:r>
              <a:rPr lang="en-US" dirty="0" smtClean="0"/>
              <a:t>We </a:t>
            </a:r>
            <a:r>
              <a:rPr lang="en-US" dirty="0"/>
              <a:t>have to be able to control the effects of these limitations. </a:t>
            </a:r>
          </a:p>
          <a:p>
            <a:pPr lvl="1"/>
            <a:r>
              <a:rPr lang="en-US" dirty="0"/>
              <a:t>What is the optimal algorithm for a given problem?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do we measure the performance of an algorithm? </a:t>
            </a:r>
            <a:endParaRPr lang="en-US" dirty="0" smtClean="0"/>
          </a:p>
          <a:p>
            <a:pPr lvl="2"/>
            <a:r>
              <a:rPr lang="en-US" dirty="0" smtClean="0"/>
              <a:t>Important </a:t>
            </a:r>
            <a:r>
              <a:rPr lang="en-US" dirty="0"/>
              <a:t>problems take a great deal of computer resources </a:t>
            </a:r>
            <a:endParaRPr lang="en-US" dirty="0" smtClean="0"/>
          </a:p>
          <a:p>
            <a:pPr lvl="2"/>
            <a:r>
              <a:rPr lang="en-US" dirty="0" smtClean="0"/>
              <a:t>optimization </a:t>
            </a:r>
            <a:r>
              <a:rPr lang="en-US" dirty="0"/>
              <a:t>is </a:t>
            </a:r>
            <a:r>
              <a:rPr lang="en-US" dirty="0" smtClean="0"/>
              <a:t>important!</a:t>
            </a:r>
          </a:p>
          <a:p>
            <a:pPr lvl="3"/>
            <a:r>
              <a:rPr lang="en-US" dirty="0" smtClean="0"/>
              <a:t> </a:t>
            </a:r>
            <a:r>
              <a:rPr lang="en-US" dirty="0"/>
              <a:t>In the past, the efficiency of simulations has increased more because of better algorithms than computer hardware.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in this course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Analysis of results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All simulations produce are numbers. </a:t>
            </a:r>
            <a:endParaRPr lang="en-US" dirty="0" smtClean="0"/>
          </a:p>
          <a:p>
            <a:pPr lvl="1"/>
            <a:r>
              <a:rPr lang="en-US" dirty="0" smtClean="0"/>
              <a:t>Usual </a:t>
            </a:r>
            <a:r>
              <a:rPr lang="en-US" dirty="0"/>
              <a:t>theory produces equations.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do we go from numbers to "</a:t>
            </a:r>
            <a:r>
              <a:rPr lang="en-US" dirty="0" smtClean="0"/>
              <a:t>understandings"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in this course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Programming and debugging techniques. How do we gain confidence that the computer code is correct: it is doing what we think it should be doing?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in this course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Research aspects. We will not treat a code as a black box. We will attempt to explain the logic behind why things are done in a particular way. </a:t>
            </a:r>
            <a:endParaRPr lang="en-US" dirty="0" smtClean="0"/>
          </a:p>
          <a:p>
            <a:pPr lvl="0"/>
            <a:r>
              <a:rPr lang="en-US" dirty="0" smtClean="0"/>
              <a:t>In </a:t>
            </a:r>
            <a:r>
              <a:rPr lang="en-US" dirty="0"/>
              <a:t>the class project you will be writing pieces of code. This is the way to understand how it all works and how to do research in the field.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Reference books</a:t>
            </a:r>
            <a:endParaRPr 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971600" y="1340768"/>
          <a:ext cx="7848871" cy="4536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6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7301">
                <a:tc>
                  <a:txBody>
                    <a:bodyPr/>
                    <a:lstStyle/>
                    <a:p>
                      <a:pPr marL="0" marR="36195" lv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19075" algn="l"/>
                          <a:tab pos="306070" algn="l"/>
                        </a:tabLst>
                      </a:pPr>
                      <a:r>
                        <a:rPr lang="en-US" sz="2000" kern="100" dirty="0" smtClean="0">
                          <a:effectLst/>
                        </a:rPr>
                        <a:t>1</a:t>
                      </a: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Computational </a:t>
                      </a:r>
                      <a:r>
                        <a:rPr lang="en-US" sz="2000" kern="100" dirty="0">
                          <a:effectLst/>
                        </a:rPr>
                        <a:t>physics. K. H. Hoffmann and M. </a:t>
                      </a:r>
                      <a:r>
                        <a:rPr lang="en-US" sz="2000" kern="100" dirty="0" smtClean="0">
                          <a:effectLst/>
                        </a:rPr>
                        <a:t>Schreiber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QC32 </a:t>
                      </a:r>
                      <a:r>
                        <a:rPr lang="en-US" sz="2000" kern="100" dirty="0">
                          <a:effectLst/>
                        </a:rPr>
                        <a:t>.C65 </a:t>
                      </a:r>
                      <a:r>
                        <a:rPr lang="en-US" sz="2000" kern="100" dirty="0" smtClean="0">
                          <a:effectLst/>
                        </a:rPr>
                        <a:t>1996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601">
                <a:tc>
                  <a:txBody>
                    <a:bodyPr/>
                    <a:lstStyle/>
                    <a:p>
                      <a:pPr marL="0" marR="36195" lv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19075" algn="l"/>
                          <a:tab pos="306070" algn="l"/>
                        </a:tabLst>
                      </a:pPr>
                      <a:r>
                        <a:rPr lang="en-US" sz="2000" kern="100" dirty="0" smtClean="0">
                          <a:effectLst/>
                        </a:rPr>
                        <a:t>2</a:t>
                      </a: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Tao </a:t>
                      </a:r>
                      <a:r>
                        <a:rPr lang="en-US" sz="2000" kern="100" dirty="0">
                          <a:effectLst/>
                        </a:rPr>
                        <a:t>Pang, “An Introduction to Computational Physics”, Cambridge University Press, New York, </a:t>
                      </a:r>
                      <a:r>
                        <a:rPr lang="en-US" sz="2000" kern="100" dirty="0" smtClean="0">
                          <a:effectLst/>
                        </a:rPr>
                        <a:t>1997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QC20.7.E4 </a:t>
                      </a:r>
                      <a:r>
                        <a:rPr lang="en-US" sz="2000" kern="100" dirty="0">
                          <a:effectLst/>
                        </a:rPr>
                        <a:t>P36 </a:t>
                      </a:r>
                      <a:r>
                        <a:rPr lang="en-US" sz="2000" kern="100" dirty="0" smtClean="0">
                          <a:effectLst/>
                        </a:rPr>
                        <a:t>1997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601">
                <a:tc>
                  <a:txBody>
                    <a:bodyPr/>
                    <a:lstStyle/>
                    <a:p>
                      <a:pPr marL="0" marR="36195" lv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19075" algn="l"/>
                          <a:tab pos="306070" algn="l"/>
                        </a:tabLst>
                      </a:pPr>
                      <a:r>
                        <a:rPr lang="en-US" sz="2000" kern="100" dirty="0" smtClean="0">
                          <a:effectLst/>
                          <a:latin typeface="Times New Roman"/>
                          <a:ea typeface="PMingLiU"/>
                        </a:rPr>
                        <a:t>3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/>
                          <a:ea typeface="PMingLiU"/>
                        </a:rPr>
                        <a:t>Richard Martin. Electronic Structure</a:t>
                      </a:r>
                      <a:r>
                        <a:rPr lang="en-US" sz="2000" kern="100" baseline="0" dirty="0" smtClean="0">
                          <a:effectLst/>
                          <a:latin typeface="Times New Roman"/>
                          <a:ea typeface="PMingLiU"/>
                        </a:rPr>
                        <a:t> Basic Theory and Practical Methods. 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/>
                          <a:ea typeface="PMingLiU"/>
                        </a:rPr>
                        <a:t> QC176.8.E4 M368 2004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3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in this course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What are the outstanding challenges? </a:t>
            </a:r>
            <a:endParaRPr lang="en-US" dirty="0" smtClean="0"/>
          </a:p>
          <a:p>
            <a:pPr lvl="0"/>
            <a:r>
              <a:rPr lang="en-US" dirty="0" smtClean="0"/>
              <a:t>Which </a:t>
            </a:r>
            <a:r>
              <a:rPr lang="en-US" dirty="0"/>
              <a:t>properties can't we simulate? </a:t>
            </a:r>
            <a:endParaRPr lang="en-US" dirty="0" smtClean="0"/>
          </a:p>
          <a:p>
            <a:pPr lvl="0"/>
            <a:r>
              <a:rPr lang="en-US" dirty="0" smtClean="0"/>
              <a:t>Classical </a:t>
            </a:r>
            <a:r>
              <a:rPr lang="en-US" dirty="0"/>
              <a:t>simulations of simple properties are in relatively good shape unless you have a system that requires many particles or long time scales. (For example, the propagation of a crack, the movements of proteins etc.) </a:t>
            </a:r>
            <a:endParaRPr lang="en-US" dirty="0" smtClean="0"/>
          </a:p>
          <a:p>
            <a:pPr lvl="0"/>
            <a:r>
              <a:rPr lang="en-US" dirty="0" smtClean="0"/>
              <a:t>Quantum </a:t>
            </a:r>
            <a:r>
              <a:rPr lang="en-US" dirty="0"/>
              <a:t>systems </a:t>
            </a:r>
            <a:r>
              <a:rPr lang="en-US" dirty="0" smtClean="0"/>
              <a:t>(correct </a:t>
            </a:r>
            <a:r>
              <a:rPr lang="en-US" dirty="0"/>
              <a:t>theory for microscopic phenomena) are much </a:t>
            </a:r>
            <a:r>
              <a:rPr lang="en-US" dirty="0" smtClean="0"/>
              <a:t>harder</a:t>
            </a:r>
            <a:r>
              <a:rPr lang="en-US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Numeric methods: briefly </a:t>
            </a:r>
            <a:r>
              <a:rPr lang="en-US" dirty="0"/>
              <a:t>reviewed: Interpolations and approximations. Differentiation and integration. </a:t>
            </a:r>
            <a:r>
              <a:rPr lang="en-US" dirty="0" err="1"/>
              <a:t>Zeros</a:t>
            </a:r>
            <a:r>
              <a:rPr lang="en-US" dirty="0"/>
              <a:t> and </a:t>
            </a:r>
            <a:r>
              <a:rPr lang="en-US" dirty="0" err="1"/>
              <a:t>extrema</a:t>
            </a:r>
            <a:r>
              <a:rPr lang="en-US" dirty="0"/>
              <a:t> of a single-variable function</a:t>
            </a:r>
            <a:r>
              <a:rPr lang="en-US" dirty="0" smtClean="0"/>
              <a:t>.</a:t>
            </a:r>
          </a:p>
          <a:p>
            <a:r>
              <a:rPr lang="en-US" dirty="0"/>
              <a:t>Numerical methods in linear </a:t>
            </a:r>
            <a:r>
              <a:rPr lang="en-US" dirty="0" smtClean="0"/>
              <a:t>algebra</a:t>
            </a:r>
            <a:r>
              <a:rPr lang="zh-CN" altLang="en-US" dirty="0" smtClean="0"/>
              <a:t>：</a:t>
            </a:r>
            <a:r>
              <a:rPr lang="en-US" dirty="0" smtClean="0"/>
              <a:t>Briefly </a:t>
            </a:r>
            <a:r>
              <a:rPr lang="en-US" dirty="0"/>
              <a:t>reviewed: Matrices in physics, basic matrix operations, linear equation systems, eigenvalue problems</a:t>
            </a:r>
            <a:r>
              <a:rPr lang="en-US" dirty="0" smtClean="0"/>
              <a:t>.</a:t>
            </a:r>
          </a:p>
          <a:p>
            <a:pPr lvl="1"/>
            <a:r>
              <a:rPr lang="en-US" altLang="zh-CN" dirty="0" smtClean="0"/>
              <a:t>Why Linear Algebra is so important in physics?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Main topic and project. Ordinary differential equations in physics, e.g. Newton's equation of motion</a:t>
            </a:r>
            <a:r>
              <a:rPr lang="en-US" dirty="0" smtClean="0"/>
              <a:t>. Atomic </a:t>
            </a:r>
            <a:r>
              <a:rPr lang="en-US" dirty="0"/>
              <a:t>scale </a:t>
            </a:r>
            <a:r>
              <a:rPr lang="en-US" dirty="0" smtClean="0"/>
              <a:t>simulation, optimization of the structure.</a:t>
            </a:r>
          </a:p>
          <a:p>
            <a:pPr lvl="1"/>
            <a:r>
              <a:rPr lang="en-US" dirty="0" smtClean="0"/>
              <a:t>Main programming project.</a:t>
            </a:r>
          </a:p>
          <a:p>
            <a:r>
              <a:rPr lang="en-US" dirty="0" smtClean="0"/>
              <a:t>Second </a:t>
            </a:r>
            <a:r>
              <a:rPr lang="en-US" dirty="0"/>
              <a:t>major topic and project: Sampling and integration. Applications in random systems, e.g. island </a:t>
            </a:r>
            <a:r>
              <a:rPr lang="en-US" dirty="0" smtClean="0"/>
              <a:t>nucleation</a:t>
            </a:r>
          </a:p>
          <a:p>
            <a:pPr lvl="1"/>
            <a:r>
              <a:rPr lang="en-US" dirty="0" smtClean="0"/>
              <a:t>Project B</a:t>
            </a:r>
          </a:p>
          <a:p>
            <a:r>
              <a:rPr lang="en-US" dirty="0" smtClean="0"/>
              <a:t>Third major topic: Machine learning to predict the temperature of a </a:t>
            </a:r>
            <a:r>
              <a:rPr lang="en-US" dirty="0" err="1" smtClean="0"/>
              <a:t>Ising</a:t>
            </a:r>
            <a:r>
              <a:rPr lang="en-US" dirty="0" smtClean="0"/>
              <a:t> model. </a:t>
            </a:r>
          </a:p>
          <a:p>
            <a:pPr lvl="1"/>
            <a:r>
              <a:rPr lang="en-US" dirty="0" smtClean="0"/>
              <a:t>Project C. </a:t>
            </a:r>
            <a:endParaRPr lang="en-US" dirty="0"/>
          </a:p>
          <a:p>
            <a:r>
              <a:rPr lang="en-US" altLang="zh-CN" dirty="0"/>
              <a:t>Briefly discussed: Partial differential equations in physics, e.g., diffusion, Density functional theory, parallel computing.</a:t>
            </a:r>
          </a:p>
          <a:p>
            <a:pPr lvl="1"/>
            <a:r>
              <a:rPr lang="en-US" altLang="zh-CN" dirty="0" smtClean="0"/>
              <a:t>HW, Lab tour, demonstration lab.</a:t>
            </a:r>
            <a:endParaRPr lang="en-US" altLang="zh-CN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2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/>
              <a:t>computational laboratories (3 hours each)  for two programming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/>
              <a:t>Project A: Atomistic scale simulations: (1) simulation cell (2) reciprocal lattice and neighbor </a:t>
            </a:r>
            <a:r>
              <a:rPr lang="en-US" dirty="0" smtClean="0"/>
              <a:t>list, </a:t>
            </a:r>
            <a:r>
              <a:rPr lang="en-US" dirty="0"/>
              <a:t>periodic boundary conditions </a:t>
            </a:r>
            <a:r>
              <a:rPr lang="en-US" dirty="0" smtClean="0"/>
              <a:t>(3) </a:t>
            </a:r>
            <a:r>
              <a:rPr lang="en-US" dirty="0"/>
              <a:t>potentials </a:t>
            </a:r>
            <a:r>
              <a:rPr lang="en-US" dirty="0" smtClean="0"/>
              <a:t>(4) optimization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B: </a:t>
            </a:r>
            <a:r>
              <a:rPr lang="en-US" dirty="0" smtClean="0"/>
              <a:t>(5) </a:t>
            </a:r>
            <a:r>
              <a:rPr lang="en-US" dirty="0" smtClean="0"/>
              <a:t>Monte Carlo method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Project C: (6) Machine learning. </a:t>
            </a:r>
            <a:endParaRPr lang="en-US" dirty="0" smtClean="0"/>
          </a:p>
          <a:p>
            <a:pPr lvl="1"/>
            <a:r>
              <a:rPr lang="en-US" dirty="0" smtClean="0"/>
              <a:t>(7) Understanding parallel computing.</a:t>
            </a:r>
          </a:p>
          <a:p>
            <a:pPr lvl="1"/>
            <a:r>
              <a:rPr lang="en-US" dirty="0" smtClean="0"/>
              <a:t>Science Centre 326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computation and calculation?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 of computation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ancient times</a:t>
            </a:r>
          </a:p>
          <a:p>
            <a:r>
              <a:rPr lang="en-US" dirty="0" smtClean="0"/>
              <a:t>Quantifying their knowledge and events</a:t>
            </a:r>
          </a:p>
          <a:p>
            <a:r>
              <a:rPr lang="en-US" dirty="0" smtClean="0"/>
              <a:t>Number systems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5" t="18992" r="35292" b="50885"/>
          <a:stretch/>
        </p:blipFill>
        <p:spPr bwMode="auto">
          <a:xfrm>
            <a:off x="6084168" y="3645024"/>
            <a:ext cx="2657305" cy="220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33043" r="42570" b="21260"/>
          <a:stretch/>
        </p:blipFill>
        <p:spPr bwMode="auto">
          <a:xfrm>
            <a:off x="204557" y="3497008"/>
            <a:ext cx="5538787" cy="334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1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tools in computation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832" y="1268760"/>
            <a:ext cx="8229600" cy="4525963"/>
          </a:xfrm>
        </p:spPr>
        <p:txBody>
          <a:bodyPr/>
          <a:lstStyle/>
          <a:p>
            <a:r>
              <a:rPr lang="en-US" dirty="0" err="1" smtClean="0"/>
              <a:t>Suanchou</a:t>
            </a:r>
            <a:r>
              <a:rPr lang="en-US" dirty="0" smtClean="0"/>
              <a:t>			</a:t>
            </a:r>
            <a:r>
              <a:rPr lang="en-US" dirty="0" smtClean="0"/>
              <a:t>Abacus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Mechanic computer</a:t>
            </a:r>
            <a:endParaRPr lang="en-US" dirty="0"/>
          </a:p>
        </p:txBody>
      </p:sp>
      <p:pic>
        <p:nvPicPr>
          <p:cNvPr id="2050" name="Picture 2" descr="http://upload.wikimedia.org/wikipedia/commons/a/af/Abacus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87912"/>
            <a:ext cx="2670239" cy="15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.hiphotos.baidu.com/baike/c0%3Dbaike72%2C5%2C5%2C72%2C24/sign=3d075fba1bd5ad6ebef46cb8e0a252be/7acb0a46f21fbe09847fa76a6b600c338644ebf81a4c8d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9" y="2035220"/>
            <a:ext cx="2398460" cy="13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De-Te-We-mp3h065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13894"/>
          <a:stretch/>
        </p:blipFill>
        <p:spPr bwMode="auto">
          <a:xfrm>
            <a:off x="2221162" y="4228390"/>
            <a:ext cx="1444589" cy="69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3/3b/Two_women_operating_ENIAC.gif/220px-Two_women_operating_ENIAC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32" y="4076622"/>
            <a:ext cx="2845555" cy="18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131532" y="3430291"/>
            <a:ext cx="3493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ENIAC(</a:t>
            </a:r>
            <a:r>
              <a:rPr lang="en-US" b="1" dirty="0" smtClean="0"/>
              <a:t>Electronic Numerical Integrator And Computer)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3826" r="9810" b="18182"/>
          <a:stretch/>
        </p:blipFill>
        <p:spPr bwMode="auto">
          <a:xfrm>
            <a:off x="6228184" y="1772816"/>
            <a:ext cx="278966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P Celebrates 35th Anniversary of Landmark Calculato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22" y="4040482"/>
            <a:ext cx="2024778" cy="18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119222" y="34151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Calculators</a:t>
            </a:r>
            <a:endParaRPr lang="en-US" dirty="0"/>
          </a:p>
        </p:txBody>
      </p:sp>
      <p:pic>
        <p:nvPicPr>
          <p:cNvPr id="1026" name="Picture 2" descr="https://upload.wikimedia.org/wikipedia/commons/6/6b/Charles_Babbage_-_186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3" y="4208472"/>
            <a:ext cx="1032049" cy="13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5/53/BabbageDifferenceEngine.jpg/220px-BabbageDifferenceEngin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85" y="5013177"/>
            <a:ext cx="2258630" cy="16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463" y="5844764"/>
            <a:ext cx="1617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inux Libertine"/>
              </a:rPr>
              <a:t>Charles Babbage</a:t>
            </a: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21011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Computer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human computer is supposed to be following fixed rules; he has no authority to deviate from them in any detail." (Turing, 1950)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en-US" dirty="0" smtClean="0"/>
              <a:t>First practice of Human Computer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52700"/>
            <a:ext cx="5589882" cy="56053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Teams </a:t>
            </a:r>
            <a:r>
              <a:rPr lang="en-US" dirty="0"/>
              <a:t>of people were frequently used to undertake long and often tedious calculations; the work was divided so that this could be done in parallel.</a:t>
            </a:r>
          </a:p>
          <a:p>
            <a:pPr lvl="1"/>
            <a:r>
              <a:rPr lang="en-US" dirty="0" smtClean="0"/>
              <a:t>Richard Feynman: </a:t>
            </a:r>
            <a:r>
              <a:rPr lang="en-US" dirty="0"/>
              <a:t>administering the computation group of </a:t>
            </a:r>
            <a:r>
              <a:rPr lang="en-US" dirty="0" smtClean="0"/>
              <a:t>human computers </a:t>
            </a:r>
            <a:r>
              <a:rPr lang="en-US" dirty="0"/>
              <a:t>in the theoretical division </a:t>
            </a:r>
            <a:r>
              <a:rPr lang="en-US" dirty="0" smtClean="0"/>
              <a:t>in Manhattan project.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one of his students there, </a:t>
            </a:r>
            <a:r>
              <a:rPr lang="en-US" dirty="0" smtClean="0"/>
              <a:t>John G. </a:t>
            </a:r>
            <a:r>
              <a:rPr lang="en-US" dirty="0" err="1" smtClean="0"/>
              <a:t>Kemeny</a:t>
            </a:r>
            <a:r>
              <a:rPr lang="en-US" dirty="0" smtClean="0"/>
              <a:t>, </a:t>
            </a:r>
            <a:r>
              <a:rPr lang="en-US" dirty="0"/>
              <a:t>later went on to co-design and co-specify the </a:t>
            </a:r>
            <a:r>
              <a:rPr lang="en-US" dirty="0" smtClean="0"/>
              <a:t>programming language Basic).  </a:t>
            </a:r>
          </a:p>
          <a:p>
            <a:pPr lvl="2"/>
            <a:r>
              <a:rPr lang="en-US" dirty="0" smtClean="0"/>
              <a:t>Later</a:t>
            </a:r>
            <a:r>
              <a:rPr lang="en-US" dirty="0"/>
              <a:t>, with </a:t>
            </a:r>
            <a:r>
              <a:rPr lang="en-US" dirty="0" smtClean="0"/>
              <a:t>Nicholas Metropolis, </a:t>
            </a:r>
            <a:r>
              <a:rPr lang="en-US" dirty="0"/>
              <a:t>he assisted in establishing the system for using </a:t>
            </a:r>
            <a:r>
              <a:rPr lang="en-US" dirty="0" smtClean="0"/>
              <a:t>IBM punched cards </a:t>
            </a:r>
            <a:r>
              <a:rPr lang="en-US" dirty="0"/>
              <a:t>for computation.</a:t>
            </a:r>
          </a:p>
        </p:txBody>
      </p:sp>
      <p:pic>
        <p:nvPicPr>
          <p:cNvPr id="1026" name="Picture 2" descr="http://upload.wikimedia.org/wikipedia/commons/thumb/0/06/Human_computers_-_Dryden.jpg/640px-Human_computers_-_Dry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63" y="3814167"/>
            <a:ext cx="3560252" cy="30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8/81/Feynman_and_Oppenheimer_at_Los_Alamos.jpg/800px-Feynman_and_Oppenheimer_at_Los_Ala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62" y="1252699"/>
            <a:ext cx="3504259" cy="25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Pi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0" t="35042" r="42855" b="29917"/>
          <a:stretch/>
        </p:blipFill>
        <p:spPr bwMode="auto">
          <a:xfrm>
            <a:off x="7170409" y="1124744"/>
            <a:ext cx="1946468" cy="202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1236235"/>
            <a:ext cx="6984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Archimedes</a:t>
            </a:r>
            <a:r>
              <a:rPr lang="en-US" altLang="zh-CN" sz="2800" dirty="0"/>
              <a:t>:</a:t>
            </a:r>
            <a:r>
              <a:rPr lang="en-US" altLang="zh-CN" sz="2800" dirty="0" smtClean="0"/>
              <a:t> 250 BC, </a:t>
            </a:r>
            <a:r>
              <a:rPr lang="en-US" sz="2800" dirty="0" smtClean="0"/>
              <a:t>3.1408 &lt; π &lt; 3.1429, with a 96 </a:t>
            </a:r>
            <a:r>
              <a:rPr lang="en-US" sz="2800" dirty="0" err="1" smtClean="0"/>
              <a:t>sideded</a:t>
            </a:r>
            <a:r>
              <a:rPr lang="en-US" sz="2800" dirty="0" smtClean="0"/>
              <a:t> polygon.</a:t>
            </a:r>
          </a:p>
          <a:p>
            <a:r>
              <a:rPr lang="en-US" sz="2800" dirty="0" smtClean="0"/>
              <a:t>Liu </a:t>
            </a:r>
            <a:r>
              <a:rPr lang="en-US" sz="2800" dirty="0" err="1" smtClean="0"/>
              <a:t>Hui</a:t>
            </a:r>
            <a:r>
              <a:rPr lang="en-US" sz="2800" dirty="0" smtClean="0"/>
              <a:t>:  </a:t>
            </a:r>
            <a:r>
              <a:rPr lang="el-GR" sz="2800" dirty="0"/>
              <a:t>3</a:t>
            </a:r>
            <a:r>
              <a:rPr lang="el-GR" sz="2800" i="1" dirty="0"/>
              <a:t>.</a:t>
            </a:r>
            <a:r>
              <a:rPr lang="el-GR" sz="2800" dirty="0"/>
              <a:t>1410 </a:t>
            </a:r>
            <a:r>
              <a:rPr lang="el-GR" sz="2800" i="1" dirty="0"/>
              <a:t>&lt; π &lt; </a:t>
            </a:r>
            <a:r>
              <a:rPr lang="el-GR" sz="2800" dirty="0" smtClean="0"/>
              <a:t>3</a:t>
            </a:r>
            <a:r>
              <a:rPr lang="el-GR" sz="2800" i="1" dirty="0" smtClean="0"/>
              <a:t>.</a:t>
            </a:r>
            <a:r>
              <a:rPr lang="el-GR" sz="2800" dirty="0" smtClean="0"/>
              <a:t>1427</a:t>
            </a:r>
            <a:r>
              <a:rPr lang="en-US" sz="2800" dirty="0" smtClean="0"/>
              <a:t>, later </a:t>
            </a:r>
            <a:r>
              <a:rPr lang="el-GR" sz="2800" i="1" dirty="0"/>
              <a:t>π </a:t>
            </a:r>
            <a:r>
              <a:rPr lang="el-GR" sz="2800" dirty="0"/>
              <a:t> </a:t>
            </a:r>
            <a:r>
              <a:rPr lang="el-GR" sz="2800" dirty="0" smtClean="0"/>
              <a:t>3</a:t>
            </a:r>
            <a:r>
              <a:rPr lang="el-GR" sz="2800" i="1" dirty="0" smtClean="0"/>
              <a:t>.</a:t>
            </a:r>
            <a:r>
              <a:rPr lang="el-GR" sz="2800" dirty="0" smtClean="0"/>
              <a:t>1416</a:t>
            </a:r>
            <a:r>
              <a:rPr lang="en-US" sz="2800" dirty="0" smtClean="0"/>
              <a:t>, with a 3072 sided polygon!</a:t>
            </a:r>
            <a:r>
              <a:rPr lang="en-US" sz="2800" dirty="0"/>
              <a:t> </a:t>
            </a:r>
            <a:r>
              <a:rPr lang="en-US" sz="2800" dirty="0" smtClean="0"/>
              <a:t>(around 265 AD)</a:t>
            </a:r>
            <a:endParaRPr 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388592" y="3133477"/>
            <a:ext cx="67661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Zu</a:t>
            </a:r>
            <a:r>
              <a:rPr lang="en-US" sz="2800" dirty="0" smtClean="0"/>
              <a:t> </a:t>
            </a:r>
            <a:r>
              <a:rPr lang="en-US" sz="2800" dirty="0" err="1" smtClean="0"/>
              <a:t>Chongzhi</a:t>
            </a:r>
            <a:r>
              <a:rPr lang="en-US" sz="2800" dirty="0" smtClean="0"/>
              <a:t> and </a:t>
            </a:r>
            <a:r>
              <a:rPr lang="en-US" sz="2800" dirty="0" err="1" smtClean="0"/>
              <a:t>Zu</a:t>
            </a:r>
            <a:r>
              <a:rPr lang="en-US" sz="2800" dirty="0" smtClean="0"/>
              <a:t> </a:t>
            </a:r>
            <a:r>
              <a:rPr lang="en-US" sz="2800" dirty="0" err="1" smtClean="0"/>
              <a:t>Gengzhi</a:t>
            </a:r>
            <a:r>
              <a:rPr lang="en-US" sz="2800" dirty="0" smtClean="0"/>
              <a:t> (around 480 AD) : 24 </a:t>
            </a:r>
            <a:r>
              <a:rPr lang="en-US" sz="2800" dirty="0"/>
              <a:t>576-sided regular </a:t>
            </a:r>
            <a:r>
              <a:rPr lang="en-US" sz="2800" dirty="0" smtClean="0"/>
              <a:t>polygons! 3</a:t>
            </a:r>
            <a:r>
              <a:rPr lang="en-US" sz="2800" i="1" dirty="0" smtClean="0"/>
              <a:t>.</a:t>
            </a:r>
            <a:r>
              <a:rPr lang="en-US" sz="2800" dirty="0" smtClean="0"/>
              <a:t>141 </a:t>
            </a:r>
            <a:r>
              <a:rPr lang="en-US" sz="2800" dirty="0"/>
              <a:t>592 6 </a:t>
            </a:r>
            <a:r>
              <a:rPr lang="en-US" sz="2800" i="1" dirty="0" smtClean="0"/>
              <a:t>&lt;</a:t>
            </a:r>
            <a:r>
              <a:rPr lang="el-GR" sz="2800" i="1" dirty="0" smtClean="0"/>
              <a:t>π </a:t>
            </a:r>
            <a:r>
              <a:rPr lang="el-GR" sz="2800" i="1" dirty="0"/>
              <a:t>&lt; </a:t>
            </a:r>
            <a:r>
              <a:rPr lang="el-GR" sz="2800" dirty="0"/>
              <a:t>3</a:t>
            </a:r>
            <a:r>
              <a:rPr lang="el-GR" sz="2800" i="1" dirty="0"/>
              <a:t>.</a:t>
            </a:r>
            <a:r>
              <a:rPr lang="el-GR" sz="2800" dirty="0"/>
              <a:t>141 592 </a:t>
            </a:r>
            <a:r>
              <a:rPr lang="el-GR" sz="2800" dirty="0" smtClean="0"/>
              <a:t>7</a:t>
            </a:r>
            <a:r>
              <a:rPr lang="en-US" sz="2800" dirty="0" smtClean="0"/>
              <a:t>, this record stands for 800 years!</a:t>
            </a:r>
          </a:p>
          <a:p>
            <a:r>
              <a:rPr lang="en-US" sz="2800" dirty="0" smtClean="0"/>
              <a:t>The team led by George </a:t>
            </a:r>
            <a:r>
              <a:rPr lang="en-US" sz="2800" dirty="0" err="1" smtClean="0"/>
              <a:t>Reitwiesner</a:t>
            </a:r>
            <a:r>
              <a:rPr lang="en-US" sz="2800" dirty="0" smtClean="0"/>
              <a:t> and John von Neumann (1949): achieved 2,037 digits with a calculation that took 70 hours of computer time on the ENIAC computer.</a:t>
            </a:r>
            <a:endParaRPr lang="en-US" sz="2800" dirty="0"/>
          </a:p>
        </p:txBody>
      </p:sp>
      <p:pic>
        <p:nvPicPr>
          <p:cNvPr id="3076" name="Picture 4" descr="http://g.hiphotos.baidu.com/baike/c0%3Dbaike92%2C5%2C5%2C92%2C30/sign=dafb03fa7bcb0a46912f836b0a0a9d41/18d8bc3eb13533fa5483722ea8d3fd1f4034970a304e63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24" y="3218825"/>
            <a:ext cx="1729553" cy="25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1969</Words>
  <Application>Microsoft Office PowerPoint</Application>
  <PresentationFormat>On-screen Show (4:3)</PresentationFormat>
  <Paragraphs>211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Linux Libertine</vt:lpstr>
      <vt:lpstr>PMingLiU</vt:lpstr>
      <vt:lpstr>宋体</vt:lpstr>
      <vt:lpstr>Arial</vt:lpstr>
      <vt:lpstr>Calibri</vt:lpstr>
      <vt:lpstr>Times New Roman</vt:lpstr>
      <vt:lpstr>Office 主题​​</vt:lpstr>
      <vt:lpstr>Computational Physics (Lecture 1) </vt:lpstr>
      <vt:lpstr>Assessment Scheme </vt:lpstr>
      <vt:lpstr>Reference books</vt:lpstr>
      <vt:lpstr>What is Computation?</vt:lpstr>
      <vt:lpstr>Early history of computation</vt:lpstr>
      <vt:lpstr>Historic tools in computation</vt:lpstr>
      <vt:lpstr>Human Computer</vt:lpstr>
      <vt:lpstr>First practice of Human Computer</vt:lpstr>
      <vt:lpstr>The story of Pi</vt:lpstr>
      <vt:lpstr>Buffon’s needle</vt:lpstr>
      <vt:lpstr>Experiment of Buffon’s Needle</vt:lpstr>
      <vt:lpstr>A simple simulation of Pi using Monte Carlo method</vt:lpstr>
      <vt:lpstr>Ramanujan type formulae </vt:lpstr>
      <vt:lpstr>Record of computation with the Ramanujan like formulae</vt:lpstr>
      <vt:lpstr>Computation vs. Experiment</vt:lpstr>
      <vt:lpstr>Why is Computer simulation important?</vt:lpstr>
      <vt:lpstr>Why is computer simulation important?</vt:lpstr>
      <vt:lpstr>Why is computer simulation important?</vt:lpstr>
      <vt:lpstr>Why is computer simulation important?</vt:lpstr>
      <vt:lpstr>Why is computer simulation important?</vt:lpstr>
      <vt:lpstr>Why is computer simulation important?</vt:lpstr>
      <vt:lpstr>Why is computer simulation important?</vt:lpstr>
      <vt:lpstr>Why is computer simulation important?</vt:lpstr>
      <vt:lpstr>Computer Simulation vs. Computer modeling </vt:lpstr>
      <vt:lpstr>Computer Simulation vs. Computer modeling </vt:lpstr>
      <vt:lpstr>Important things in this course</vt:lpstr>
      <vt:lpstr>Important things in this course</vt:lpstr>
      <vt:lpstr>Important things in this course</vt:lpstr>
      <vt:lpstr>Important things in this course</vt:lpstr>
      <vt:lpstr>Important things in this course</vt:lpstr>
      <vt:lpstr>Course contents</vt:lpstr>
      <vt:lpstr>Course contents</vt:lpstr>
      <vt:lpstr>Course Contents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 </cp:lastModifiedBy>
  <cp:revision>63</cp:revision>
  <dcterms:created xsi:type="dcterms:W3CDTF">2014-01-05T10:31:17Z</dcterms:created>
  <dcterms:modified xsi:type="dcterms:W3CDTF">2022-09-06T03:58:22Z</dcterms:modified>
</cp:coreProperties>
</file>